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24" r:id="rId5"/>
    <p:sldId id="2527" r:id="rId6"/>
    <p:sldId id="2537" r:id="rId7"/>
    <p:sldId id="2536" r:id="rId8"/>
    <p:sldId id="2539" r:id="rId9"/>
    <p:sldId id="2544" r:id="rId10"/>
    <p:sldId id="2546" r:id="rId11"/>
    <p:sldId id="2545" r:id="rId12"/>
    <p:sldId id="2538" r:id="rId13"/>
    <p:sldId id="2528" r:id="rId14"/>
    <p:sldId id="2469" r:id="rId15"/>
    <p:sldId id="2532" r:id="rId16"/>
    <p:sldId id="2523" r:id="rId17"/>
    <p:sldId id="2534" r:id="rId18"/>
    <p:sldId id="2547" r:id="rId19"/>
    <p:sldId id="2427" r:id="rId20"/>
    <p:sldId id="2530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083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056" y="7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through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7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Showcase the code that executes the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5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9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looks like crap – fix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which states receive the most reviews or customers using yelp and reviewing their restaurant. </a:t>
            </a:r>
          </a:p>
          <a:p>
            <a:r>
              <a:rPr lang="en-US" dirty="0"/>
              <a:t>Assuming the overhead and upkeep for the restaurant is the same in each state, CA looks promising so far.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r>
              <a:rPr lang="en-US" dirty="0"/>
              <a:t>Check csv for counts and add labels to top 3.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2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BBQ is #1 in Texas. American is actually a combination of New American and Traditional, but was combined during cleaning of the data. New American is often described as having more fusion.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3445"/>
          <a:stretch/>
        </p:blipFill>
        <p:spPr>
          <a:xfrm>
            <a:off x="-2128" y="0"/>
            <a:ext cx="12194128" cy="6219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YELP</a:t>
            </a:r>
            <a:br>
              <a:rPr lang="en-US" sz="8000" dirty="0"/>
            </a:br>
            <a:r>
              <a:rPr lang="en-US" sz="5400" dirty="0"/>
              <a:t>DATA ANALYTICS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YELP Data Analysts do for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90AB230-9FA7-471F-A4B4-5618E17890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858" b="8858"/>
          <a:stretch>
            <a:fillRect/>
          </a:stretch>
        </p:blipFill>
        <p:spPr>
          <a:xfrm>
            <a:off x="480447" y="1313975"/>
            <a:ext cx="7908354" cy="5040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San </a:t>
            </a:r>
            <a:r>
              <a:rPr lang="en-US" sz="2800" b="1" dirty="0"/>
              <a:t>Francisco</a:t>
            </a:r>
            <a:r>
              <a:rPr lang="en-US" sz="2400" b="1" dirty="0"/>
              <a:t>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is our competition? </a:t>
            </a:r>
          </a:p>
          <a:p>
            <a:endParaRPr lang="en-US" sz="2000" dirty="0"/>
          </a:p>
          <a:p>
            <a:r>
              <a:rPr lang="en-US" sz="2000" dirty="0"/>
              <a:t>Will we be able to stand the heat? </a:t>
            </a:r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br>
              <a:rPr lang="en-US" dirty="0"/>
            </a:br>
            <a:r>
              <a:rPr lang="en-US" dirty="0"/>
              <a:t>Points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North</a:t>
            </a:r>
          </a:p>
          <a:p>
            <a:pPr marL="971550" lvl="1" indent="-285750"/>
            <a:r>
              <a:rPr lang="en-US" dirty="0"/>
              <a:t>Illinois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South</a:t>
            </a:r>
          </a:p>
          <a:p>
            <a:pPr marL="971550" lvl="1" indent="-285750"/>
            <a:r>
              <a:rPr lang="en-US" dirty="0"/>
              <a:t>Texas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East</a:t>
            </a:r>
          </a:p>
          <a:p>
            <a:pPr marL="971550" lvl="1" indent="-285750"/>
            <a:r>
              <a:rPr lang="en-US" dirty="0"/>
              <a:t>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West</a:t>
            </a:r>
          </a:p>
          <a:p>
            <a:pPr marL="971550" lvl="1" indent="-285750"/>
            <a:r>
              <a:rPr lang="en-US" dirty="0"/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Data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we got the data</a:t>
            </a:r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92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code</a:t>
            </a:r>
          </a:p>
        </p:txBody>
      </p:sp>
      <p:sp>
        <p:nvSpPr>
          <p:cNvPr id="68" name="Rectangle 67" descr="White box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0" name="Rectangle 69" descr="black accent box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1902952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Graphic 34" descr="Add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973" y="2014752"/>
            <a:ext cx="322500" cy="3225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1902952"/>
            <a:ext cx="4242611" cy="645001"/>
          </a:xfrm>
        </p:spPr>
        <p:txBody>
          <a:bodyPr/>
          <a:lstStyle/>
          <a:p>
            <a:r>
              <a:rPr lang="en-US" dirty="0"/>
              <a:t>Search Technique 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E3EBA13-C193-4FCA-99C1-59B9D8E66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527970" y="2390847"/>
            <a:ext cx="3533526" cy="4238553"/>
          </a:xfrm>
        </p:spPr>
      </p:pic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1902952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4689" y="2014752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1902952"/>
            <a:ext cx="4072192" cy="645001"/>
          </a:xfrm>
        </p:spPr>
        <p:txBody>
          <a:bodyPr/>
          <a:lstStyle/>
          <a:p>
            <a:r>
              <a:rPr lang="en-US" dirty="0"/>
              <a:t>Graphing techniques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31F236-E3D9-49EB-A6B9-8DD98240D1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b="14921"/>
          <a:stretch/>
        </p:blipFill>
        <p:spPr>
          <a:xfrm>
            <a:off x="5598488" y="2505547"/>
            <a:ext cx="6265515" cy="3987328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558DF82-EBE9-4E22-8ECE-3856FF3CA6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t="5506" b="5506"/>
          <a:stretch>
            <a:fillRect/>
          </a:stretch>
        </p:blipFill>
        <p:spPr>
          <a:xfrm>
            <a:off x="7750626" y="125791"/>
            <a:ext cx="4176611" cy="1703695"/>
          </a:xfrm>
        </p:spPr>
      </p:pic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ountain Scape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456" b="1945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3"/>
            <a:ext cx="10515600" cy="1325563"/>
          </a:xfrm>
        </p:spPr>
        <p:txBody>
          <a:bodyPr/>
          <a:lstStyle/>
          <a:p>
            <a:r>
              <a:rPr lang="en-US" dirty="0"/>
              <a:t>Show the code</a:t>
            </a:r>
          </a:p>
        </p:txBody>
      </p:sp>
      <p:sp>
        <p:nvSpPr>
          <p:cNvPr id="69" name="Rectangle 68" descr="white box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1152816" y="994536"/>
            <a:ext cx="10515600" cy="563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1" name="Rectangle 70" descr="black accent box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1266309" y="1086874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Add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109" y="1198674"/>
            <a:ext cx="322500" cy="322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991021" y="1086874"/>
            <a:ext cx="4072192" cy="645001"/>
          </a:xfrm>
        </p:spPr>
        <p:txBody>
          <a:bodyPr/>
          <a:lstStyle/>
          <a:p>
            <a:r>
              <a:rPr lang="en-US" dirty="0"/>
              <a:t>Filter/Cleaning Techniques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D0FF3-78CF-4B30-99FB-5149719350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b="40982"/>
          <a:stretch/>
        </p:blipFill>
        <p:spPr>
          <a:xfrm>
            <a:off x="1266308" y="1659068"/>
            <a:ext cx="5248886" cy="2893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7908F-7263-44EA-8EE8-5DB97AB52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148"/>
          <a:stretch/>
        </p:blipFill>
        <p:spPr>
          <a:xfrm>
            <a:off x="1265709" y="4521395"/>
            <a:ext cx="5237531" cy="1117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DAE06-9822-4CBA-8E97-AB00701BB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671" y="1218835"/>
            <a:ext cx="4779706" cy="4420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0CA5E2-9DDF-497F-98C2-32131EFAB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4671" y="3836155"/>
            <a:ext cx="4857164" cy="24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1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4679" y="1302423"/>
            <a:ext cx="6706434" cy="179176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D76AC-B4E2-414D-8843-C0F7A354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09" y="4786701"/>
            <a:ext cx="7639777" cy="17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E0A8A-2B01-FC43-AA90-88BA2A4E3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205"/>
            <a:ext cx="10896924" cy="1359726"/>
          </a:xfrm>
        </p:spPr>
        <p:txBody>
          <a:bodyPr/>
          <a:lstStyle/>
          <a:p>
            <a:r>
              <a:rPr lang="en-US" dirty="0">
                <a:ea typeface="Roboto Black" panose="02000000000000000000" pitchFamily="2" charset="0"/>
              </a:rPr>
              <a:t>BEST BURGER SPOT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714EE5-8E15-6B41-9518-644A043B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75657"/>
            <a:ext cx="10896924" cy="320447"/>
          </a:xfrm>
        </p:spPr>
        <p:txBody>
          <a:bodyPr/>
          <a:lstStyle/>
          <a:p>
            <a:r>
              <a:rPr lang="en-US" dirty="0"/>
              <a:t>SUBTITLE HERE</a:t>
            </a:r>
          </a:p>
        </p:txBody>
      </p:sp>
      <p:graphicFrame>
        <p:nvGraphicFramePr>
          <p:cNvPr id="12" name="Table 2" descr="Table">
            <a:extLst>
              <a:ext uri="{FF2B5EF4-FFF2-40B4-BE49-F238E27FC236}">
                <a16:creationId xmlns:a16="http://schemas.microsoft.com/office/drawing/2014/main" id="{6B27A8E2-B17E-3949-8E3A-8111DF5F8D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82502006"/>
              </p:ext>
            </p:extLst>
          </p:nvPr>
        </p:nvGraphicFramePr>
        <p:xfrm>
          <a:off x="838200" y="1690688"/>
          <a:ext cx="10896924" cy="4879281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DDDDDD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DDDDDD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DDDDDD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2724231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724231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</a:tblGrid>
              <a:tr h="4423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YOUR</a:t>
                      </a:r>
                      <a:r>
                        <a:rPr lang="en-US" sz="1400" b="1" i="0" baseline="0" dirty="0">
                          <a:latin typeface="+mj-lt"/>
                          <a:cs typeface="Gill Sans" panose="020B0502020104020203" pitchFamily="34" charset="-79"/>
                        </a:rPr>
                        <a:t> HEADING</a:t>
                      </a:r>
                      <a:endParaRPr lang="ru-RU" sz="1400" b="1" i="0" dirty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YOUR</a:t>
                      </a:r>
                      <a:r>
                        <a:rPr lang="en-US" sz="1400" b="1" i="0" baseline="0" dirty="0">
                          <a:latin typeface="+mj-lt"/>
                          <a:cs typeface="Gill Sans" panose="020B0502020104020203" pitchFamily="34" charset="-79"/>
                        </a:rPr>
                        <a:t> HEADING</a:t>
                      </a:r>
                      <a:endParaRPr lang="ru-RU" sz="1400" b="1" i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YOUR</a:t>
                      </a:r>
                      <a:r>
                        <a:rPr lang="en-US" sz="1400" b="1" i="0" baseline="0" dirty="0">
                          <a:latin typeface="+mj-lt"/>
                          <a:cs typeface="Gill Sans" panose="020B0502020104020203" pitchFamily="34" charset="-79"/>
                        </a:rPr>
                        <a:t> HEADING</a:t>
                      </a:r>
                      <a:endParaRPr lang="ru-RU" sz="1400" b="1" i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algn="ctr"/>
                      <a:r>
                        <a:rPr lang="en-US" sz="1400" b="1" i="0" dirty="0">
                          <a:latin typeface="+mj-lt"/>
                          <a:cs typeface="Gill Sans" panose="020B0502020104020203" pitchFamily="34" charset="-79"/>
                        </a:rPr>
                        <a:t>YOUR</a:t>
                      </a:r>
                      <a:r>
                        <a:rPr lang="en-US" sz="1400" b="1" i="0" baseline="0" dirty="0">
                          <a:latin typeface="+mj-lt"/>
                          <a:cs typeface="Gill Sans" panose="020B0502020104020203" pitchFamily="34" charset="-79"/>
                        </a:rPr>
                        <a:t> HEADING</a:t>
                      </a:r>
                      <a:endParaRPr lang="ru-RU" sz="1400" b="1" i="0" dirty="0">
                        <a:solidFill>
                          <a:schemeClr val="bg2"/>
                        </a:solidFill>
                        <a:latin typeface="+mj-lt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69909" marR="69909" marT="34995" marB="34995" anchor="ctr">
                    <a:lnL>
                      <a:noFill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5528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46690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117077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0745"/>
                  </a:ext>
                </a:extLst>
              </a:tr>
              <a:tr h="5546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 panose="020B0502020104020203"/>
                        </a:defRPr>
                      </a:lvl9pPr>
                    </a:lstStyle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Place content here</a:t>
                      </a:r>
                      <a:endParaRPr lang="ru-RU" sz="1400" b="0" i="0" dirty="0">
                        <a:solidFill>
                          <a:schemeClr val="bg1"/>
                        </a:solidFill>
                        <a:latin typeface="+mn-lt"/>
                        <a:ea typeface="Roboto Light" panose="02000000000000000000" pitchFamily="2" charset="0"/>
                        <a:cs typeface="Gill Sans Light" panose="020B0302020104020203" pitchFamily="34" charset="-79"/>
                      </a:endParaRPr>
                    </a:p>
                  </a:txBody>
                  <a:tcPr marL="64576" marR="64576" marT="34995" marB="34995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31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2EB0-790F-4523-9CF8-F0596566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18" y="0"/>
            <a:ext cx="1828982" cy="18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9111"/>
            <a:ext cx="3313164" cy="367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+mj-cs"/>
              </a:rPr>
              <a:t>Our Team</a:t>
            </a:r>
            <a:br>
              <a:rPr lang="en-US" sz="4000" dirty="0">
                <a:solidFill>
                  <a:srgbClr val="FFFFFF"/>
                </a:solidFill>
                <a:cs typeface="+mj-cs"/>
              </a:rPr>
            </a:br>
            <a:r>
              <a:rPr lang="en-US" sz="4000" dirty="0">
                <a:solidFill>
                  <a:srgbClr val="FFFFFF"/>
                </a:solidFill>
                <a:cs typeface="+mj-cs"/>
              </a:rPr>
              <a:t>EMJB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FF"/>
                </a:solidFill>
                <a:cs typeface="+mn-cs"/>
              </a:rPr>
              <a:t>ElieHakim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Miguel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Patxot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Jon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Rinko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Ben Suh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DD44-DE9B-4939-8993-41D5E87B8A20}"/>
              </a:ext>
            </a:extLst>
          </p:cNvPr>
          <p:cNvSpPr txBox="1"/>
          <p:nvPr/>
        </p:nvSpPr>
        <p:spPr>
          <a:xfrm>
            <a:off x="8319928" y="6321668"/>
            <a:ext cx="516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Bringing data to life since 2019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29609"/>
            <a:ext cx="6632257" cy="169731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Our client is looking to expand their restaurant empire to California, Texas, Chicago or New York </a:t>
            </a:r>
            <a:b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7640" y="1798321"/>
            <a:ext cx="5791200" cy="4272870"/>
          </a:xfrm>
        </p:spPr>
        <p:txBody>
          <a:bodyPr anchor="t">
            <a:normAutofit lnSpcReduction="10000"/>
          </a:bodyPr>
          <a:lstStyle/>
          <a:p>
            <a:endParaRPr lang="en-US" sz="20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Project Goals: 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geographic area provides the best business opportunity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categories of food groups to include on their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areas have the most competition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0680"/>
          <a:stretch/>
        </p:blipFill>
        <p:spPr>
          <a:xfrm>
            <a:off x="5958840" y="329608"/>
            <a:ext cx="5812557" cy="6528392"/>
          </a:xfrm>
        </p:spPr>
      </p:pic>
    </p:spTree>
    <p:extLst>
      <p:ext uri="{BB962C8B-B14F-4D97-AF65-F5344CB8AC3E}">
        <p14:creationId xmlns:p14="http://schemas.microsoft.com/office/powerpoint/2010/main" val="66365834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0"/>
            <a:ext cx="3350719" cy="391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Average Reviews per Restaurant by State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941" y="1308101"/>
            <a:ext cx="4927600" cy="391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endParaRPr lang="en-US" sz="1700" b="1" dirty="0"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D7FD-F584-475C-819D-D521EBA3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1" y="863730"/>
            <a:ext cx="5873900" cy="5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San Francisco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CA3D2-F43A-4022-AC93-0B6E2A626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98" y="1177871"/>
            <a:ext cx="9804770" cy="56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New York City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5A0B6-2529-40DA-A7CC-2F3A52266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98" y="1084881"/>
            <a:ext cx="9894006" cy="56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Ten Categories in Chicago, IL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566BD-2D9D-4023-800A-D6FC6FC1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14" y="1094986"/>
            <a:ext cx="9842771" cy="57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Texas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C676DD-8B14-4D54-940F-1A73C699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98" y="1053213"/>
            <a:ext cx="9832012" cy="58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1"/>
            <a:ext cx="3350719" cy="1326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Lessons learned from analysis: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55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The most reviews come from CA and then NY as these are some of the busiest cities in the country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Many of the most popular categories are similar regardless of location: Italian, American(New and Traditional), Breakfast, Mexican, Seafood, …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One thing that stands out from the analysis: TX is famous for BBQ and burgers and that is a significant data point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the analysis, it appears CA has the most demand for a new restaurant and some of the most popular restaurants in CA are involve seafood and American fusion.</a:t>
            </a:r>
          </a:p>
        </p:txBody>
      </p:sp>
    </p:spTree>
    <p:extLst>
      <p:ext uri="{BB962C8B-B14F-4D97-AF65-F5344CB8AC3E}">
        <p14:creationId xmlns:p14="http://schemas.microsoft.com/office/powerpoint/2010/main" val="203790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Widescreen</PresentationFormat>
  <Paragraphs>116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Gill Sans Nova Light</vt:lpstr>
      <vt:lpstr>Helvetica Light</vt:lpstr>
      <vt:lpstr>Segoe UI Light</vt:lpstr>
      <vt:lpstr>Office Theme</vt:lpstr>
      <vt:lpstr>YELP DATA ANALYTICS</vt:lpstr>
      <vt:lpstr>Our Team EMJB Analytics</vt:lpstr>
      <vt:lpstr>Our client is looking to expand their restaurant empire to California, Texas, Chicago or New York  </vt:lpstr>
      <vt:lpstr>Average Reviews per Restaurant by State</vt:lpstr>
      <vt:lpstr>Top 10 Categories in San Francisco</vt:lpstr>
      <vt:lpstr>Top 10 Categories in New York City</vt:lpstr>
      <vt:lpstr>Top Ten Categories in Chicago, IL</vt:lpstr>
      <vt:lpstr>Top 10 Categories in Texas</vt:lpstr>
      <vt:lpstr>Lessons learned from analysis:</vt:lpstr>
      <vt:lpstr>PowerPoint Presentation</vt:lpstr>
      <vt:lpstr>Data Collection Points</vt:lpstr>
      <vt:lpstr>Explaining the Data</vt:lpstr>
      <vt:lpstr>Show the code</vt:lpstr>
      <vt:lpstr>Show the code</vt:lpstr>
      <vt:lpstr>PowerPoint Presentation</vt:lpstr>
      <vt:lpstr>BEST BURGER SPOT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2019-10-02T18:05:13Z</dcterms:created>
  <dcterms:modified xsi:type="dcterms:W3CDTF">2019-10-03T04:10:14Z</dcterms:modified>
</cp:coreProperties>
</file>